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889E0-CAB2-4699-909D-B9A88D47ACB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85AC8A2-C63C-49A4-89E9-2E4420D2ECA8}" type="datetimeFigureOut">
              <a:rPr lang="en-US" smtClean="0"/>
              <a:t>15-11-20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txStyles>
    <p:titleStyle>
      <a:lvl1pPr algn="r" defTabSz="914400" rtl="0" eaLnBrk="1" latinLnBrk="0" hangingPunct="1">
        <a:spcBef>
          <a:spcPct val="0"/>
        </a:spcBef>
        <a:buNone/>
        <a:defRPr sz="4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 </a:t>
            </a:r>
            <a:r>
              <a:rPr lang="fr-CA" dirty="0" smtClean="0">
                <a:latin typeface="Georgia"/>
                <a:cs typeface="Georgia"/>
              </a:rPr>
              <a:t>pronom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i="1" dirty="0" smtClean="0">
                <a:latin typeface="Georgia"/>
                <a:cs typeface="Georgia"/>
              </a:rPr>
              <a:t>on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FSL 8</a:t>
            </a:r>
            <a:endParaRPr lang="en-US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017766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/>
                <a:cs typeface="Georgia"/>
              </a:rPr>
              <a:t>Le </a:t>
            </a:r>
            <a:r>
              <a:rPr lang="fr-CA" dirty="0" smtClean="0">
                <a:latin typeface="Georgia"/>
                <a:cs typeface="Georgia"/>
              </a:rPr>
              <a:t>pronom</a:t>
            </a:r>
            <a:r>
              <a:rPr lang="en-US" dirty="0" smtClean="0">
                <a:latin typeface="Georgia"/>
                <a:cs typeface="Georgia"/>
              </a:rPr>
              <a:t> </a:t>
            </a:r>
            <a:r>
              <a:rPr lang="en-US" i="1" dirty="0" smtClean="0">
                <a:latin typeface="Georgia"/>
                <a:cs typeface="Georgia"/>
              </a:rPr>
              <a:t>on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8661" y="2133600"/>
            <a:ext cx="7076747" cy="3992563"/>
          </a:xfrm>
        </p:spPr>
        <p:txBody>
          <a:bodyPr/>
          <a:lstStyle/>
          <a:p>
            <a:r>
              <a:rPr lang="en-US" i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/>
                <a:cs typeface="Georgia"/>
              </a:rPr>
              <a:t>On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/>
                <a:cs typeface="Georgia"/>
              </a:rPr>
              <a:t> </a:t>
            </a:r>
            <a:r>
              <a:rPr lang="fr-CA" dirty="0" smtClean="0">
                <a:latin typeface="Georgia"/>
                <a:cs typeface="Georgia"/>
              </a:rPr>
              <a:t>trouve la mante dans les forêts tropicales et tempérées.</a:t>
            </a:r>
          </a:p>
          <a:p>
            <a:r>
              <a:rPr lang="fr-CA" i="1" dirty="0" smtClean="0">
                <a:solidFill>
                  <a:srgbClr val="F8D92D"/>
                </a:solidFill>
                <a:latin typeface="Georgia"/>
                <a:cs typeface="Georgia"/>
              </a:rPr>
              <a:t>On</a:t>
            </a:r>
            <a:r>
              <a:rPr lang="fr-CA" i="1" dirty="0" smtClean="0">
                <a:latin typeface="Georgia"/>
                <a:cs typeface="Georgia"/>
              </a:rPr>
              <a:t> </a:t>
            </a:r>
            <a:r>
              <a:rPr lang="fr-CA" dirty="0" smtClean="0">
                <a:latin typeface="Georgia"/>
                <a:cs typeface="Georgia"/>
              </a:rPr>
              <a:t>dit qu’il peut capturer quatre mouches en trois secondes!</a:t>
            </a:r>
          </a:p>
          <a:p>
            <a:r>
              <a:rPr lang="fr-CA" i="1" dirty="0" smtClean="0">
                <a:solidFill>
                  <a:srgbClr val="F8D92D"/>
                </a:solidFill>
                <a:latin typeface="Georgia"/>
                <a:cs typeface="Georgia"/>
              </a:rPr>
              <a:t>On</a:t>
            </a:r>
            <a:r>
              <a:rPr lang="fr-CA" i="1" dirty="0" smtClean="0">
                <a:latin typeface="Georgia"/>
                <a:cs typeface="Georgia"/>
              </a:rPr>
              <a:t> </a:t>
            </a:r>
            <a:r>
              <a:rPr lang="fr-CA" dirty="0" smtClean="0">
                <a:latin typeface="Georgia"/>
                <a:cs typeface="Georgia"/>
              </a:rPr>
              <a:t>peut entendre son cri à presque un kilomètre de distance.</a:t>
            </a:r>
          </a:p>
        </p:txBody>
      </p:sp>
    </p:spTree>
    <p:extLst>
      <p:ext uri="{BB962C8B-B14F-4D97-AF65-F5344CB8AC3E}">
        <p14:creationId xmlns:p14="http://schemas.microsoft.com/office/powerpoint/2010/main" val="4868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/>
                <a:cs typeface="Georgia"/>
              </a:rPr>
              <a:t>Le </a:t>
            </a:r>
            <a:r>
              <a:rPr lang="fr-CA" dirty="0">
                <a:latin typeface="Georgia"/>
                <a:cs typeface="Georgia"/>
              </a:rPr>
              <a:t>pronom</a:t>
            </a:r>
            <a:r>
              <a:rPr lang="en-US" dirty="0">
                <a:latin typeface="Georgia"/>
                <a:cs typeface="Georgia"/>
              </a:rPr>
              <a:t> </a:t>
            </a:r>
            <a:r>
              <a:rPr lang="en-US" i="1" dirty="0">
                <a:latin typeface="Georgia"/>
                <a:cs typeface="Georgia"/>
              </a:rPr>
              <a:t>on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080" y="2098662"/>
            <a:ext cx="7076747" cy="3992563"/>
          </a:xfrm>
        </p:spPr>
        <p:txBody>
          <a:bodyPr/>
          <a:lstStyle/>
          <a:p>
            <a:r>
              <a:rPr lang="fr-CA" i="1" dirty="0">
                <a:latin typeface="Georgia"/>
                <a:cs typeface="Georgia"/>
              </a:rPr>
              <a:t>On </a:t>
            </a:r>
            <a:r>
              <a:rPr lang="fr-CA" dirty="0">
                <a:latin typeface="Georgia"/>
                <a:cs typeface="Georgia"/>
              </a:rPr>
              <a:t>est conjugué à la troisième personne de singulier, come il ou elle</a:t>
            </a:r>
            <a:r>
              <a:rPr lang="fr-CA" dirty="0" smtClean="0">
                <a:latin typeface="Georgia"/>
                <a:cs typeface="Georgia"/>
              </a:rPr>
              <a:t>. </a:t>
            </a:r>
            <a:endParaRPr lang="fr-CA" dirty="0">
              <a:latin typeface="Georgia"/>
              <a:cs typeface="Georgia"/>
            </a:endParaRPr>
          </a:p>
          <a:p>
            <a:r>
              <a:rPr lang="fr-CA" i="1" dirty="0" smtClean="0">
                <a:latin typeface="Georgia"/>
                <a:cs typeface="Georgia"/>
              </a:rPr>
              <a:t>On </a:t>
            </a:r>
            <a:r>
              <a:rPr lang="fr-CA" dirty="0" smtClean="0">
                <a:latin typeface="Georgia"/>
                <a:cs typeface="Georgia"/>
              </a:rPr>
              <a:t>peut signifier:</a:t>
            </a:r>
          </a:p>
          <a:p>
            <a:pPr lvl="1"/>
            <a:r>
              <a:rPr lang="fr-CA" i="1" dirty="0" smtClean="0">
                <a:latin typeface="Georgia"/>
                <a:cs typeface="Georgia"/>
              </a:rPr>
              <a:t>Nous</a:t>
            </a:r>
          </a:p>
          <a:p>
            <a:pPr lvl="1"/>
            <a:r>
              <a:rPr lang="fr-CA" i="1" dirty="0" smtClean="0">
                <a:latin typeface="Georgia"/>
                <a:cs typeface="Georgia"/>
              </a:rPr>
              <a:t>Les gens</a:t>
            </a:r>
          </a:p>
          <a:p>
            <a:pPr lvl="1"/>
            <a:r>
              <a:rPr lang="fr-CA" i="1" dirty="0" smtClean="0">
                <a:latin typeface="Georgia"/>
                <a:cs typeface="Georgia"/>
              </a:rPr>
              <a:t>Quelqu’un</a:t>
            </a:r>
          </a:p>
          <a:p>
            <a:pPr lvl="1"/>
            <a:endParaRPr lang="en-US" i="1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871339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/>
                <a:cs typeface="Georgia"/>
              </a:rPr>
              <a:t>Le </a:t>
            </a:r>
            <a:r>
              <a:rPr lang="fr-CA" dirty="0">
                <a:latin typeface="Georgia"/>
                <a:cs typeface="Georgia"/>
              </a:rPr>
              <a:t>pronom</a:t>
            </a:r>
            <a:r>
              <a:rPr lang="en-US" dirty="0">
                <a:latin typeface="Georgia"/>
                <a:cs typeface="Georgia"/>
              </a:rPr>
              <a:t> </a:t>
            </a:r>
            <a:r>
              <a:rPr lang="en-US" i="1" dirty="0">
                <a:latin typeface="Georgia"/>
                <a:cs typeface="Georgia"/>
              </a:rPr>
              <a:t>on</a:t>
            </a:r>
            <a:endParaRPr lang="fr-CA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707" y="2133600"/>
            <a:ext cx="7076747" cy="3992563"/>
          </a:xfrm>
        </p:spPr>
        <p:txBody>
          <a:bodyPr/>
          <a:lstStyle/>
          <a:p>
            <a:pPr marL="0" indent="0" algn="ctr">
              <a:buNone/>
            </a:pPr>
            <a:r>
              <a:rPr lang="fr-CA" sz="3200" u="sng" dirty="0" smtClean="0">
                <a:latin typeface="Georgia"/>
                <a:cs typeface="Georgia"/>
              </a:rPr>
              <a:t>Nous</a:t>
            </a:r>
          </a:p>
          <a:p>
            <a:endParaRPr lang="fr-CA" dirty="0" smtClean="0">
              <a:latin typeface="Georgia"/>
              <a:cs typeface="Georgia"/>
            </a:endParaRPr>
          </a:p>
          <a:p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</a:rPr>
              <a:t>Nous étudions </a:t>
            </a:r>
            <a:r>
              <a:rPr lang="fr-CA" dirty="0" smtClean="0">
                <a:latin typeface="Georgia"/>
                <a:cs typeface="Georgia"/>
              </a:rPr>
              <a:t>les animaux.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 </a:t>
            </a:r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  <a:sym typeface="Wingdings"/>
              </a:rPr>
              <a:t>On étudie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les animaux</a:t>
            </a:r>
          </a:p>
          <a:p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  <a:sym typeface="Wingdings"/>
              </a:rPr>
              <a:t>Nous faisons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des projets.  </a:t>
            </a:r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  <a:sym typeface="Wingdings"/>
              </a:rPr>
              <a:t>On fait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des projets.</a:t>
            </a:r>
          </a:p>
          <a:p>
            <a:pPr marL="0" indent="0">
              <a:buNone/>
            </a:pPr>
            <a:endParaRPr lang="fr-CA" dirty="0">
              <a:solidFill>
                <a:srgbClr val="F8D92D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153670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/>
                <a:cs typeface="Georgia"/>
              </a:rPr>
              <a:t>Le </a:t>
            </a:r>
            <a:r>
              <a:rPr lang="fr-CA" dirty="0">
                <a:latin typeface="Georgia"/>
                <a:cs typeface="Georgia"/>
              </a:rPr>
              <a:t>pronom</a:t>
            </a:r>
            <a:r>
              <a:rPr lang="en-US" dirty="0">
                <a:latin typeface="Georgia"/>
                <a:cs typeface="Georgia"/>
              </a:rPr>
              <a:t> </a:t>
            </a:r>
            <a:r>
              <a:rPr lang="en-US" i="1" dirty="0">
                <a:latin typeface="Georgia"/>
                <a:cs typeface="Georgia"/>
              </a:rPr>
              <a:t>on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2568" y="2133600"/>
            <a:ext cx="7076747" cy="3992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u="sng" dirty="0" smtClean="0">
                <a:latin typeface="Georgia"/>
                <a:cs typeface="Georgia"/>
              </a:rPr>
              <a:t>Les gens</a:t>
            </a:r>
          </a:p>
          <a:p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</a:rPr>
              <a:t>Les gens pensent </a:t>
            </a:r>
            <a:r>
              <a:rPr lang="fr-CA" dirty="0" smtClean="0">
                <a:latin typeface="Georgia"/>
                <a:cs typeface="Georgia"/>
              </a:rPr>
              <a:t>que le panda est l’animal le plus beau.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 </a:t>
            </a:r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  <a:sym typeface="Wingdings"/>
              </a:rPr>
              <a:t>On pense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que le panda </a:t>
            </a:r>
            <a:r>
              <a:rPr lang="fr-CA" dirty="0" smtClean="0">
                <a:latin typeface="Georgia"/>
                <a:cs typeface="Georgia"/>
              </a:rPr>
              <a:t>est l’animal le plus beau.</a:t>
            </a:r>
            <a:endParaRPr lang="fr-CA" dirty="0" smtClean="0">
              <a:solidFill>
                <a:srgbClr val="F8D92D"/>
              </a:solidFill>
              <a:latin typeface="Georgia"/>
              <a:cs typeface="Georgia"/>
            </a:endParaRPr>
          </a:p>
          <a:p>
            <a:r>
              <a:rPr lang="fr-CA" dirty="0" smtClean="0">
                <a:latin typeface="Georgia"/>
                <a:cs typeface="Georgia"/>
              </a:rPr>
              <a:t>En général, </a:t>
            </a:r>
            <a:r>
              <a:rPr lang="fr-CA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/>
                <a:cs typeface="Georgia"/>
              </a:rPr>
              <a:t>les gens ont</a:t>
            </a:r>
            <a:r>
              <a:rPr lang="fr-CA" dirty="0" smtClean="0">
                <a:latin typeface="Georgia"/>
                <a:cs typeface="Georgia"/>
              </a:rPr>
              <a:t> peur des vipères.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 </a:t>
            </a:r>
            <a:r>
              <a:rPr lang="fr-CA" dirty="0" smtClean="0">
                <a:latin typeface="Georgia"/>
                <a:cs typeface="Georgia"/>
              </a:rPr>
              <a:t>En général, </a:t>
            </a:r>
            <a:r>
              <a:rPr lang="fr-CA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/>
                <a:cs typeface="Georgia"/>
              </a:rPr>
              <a:t>on a peur </a:t>
            </a:r>
            <a:r>
              <a:rPr lang="fr-CA" dirty="0" smtClean="0">
                <a:latin typeface="Georgia"/>
                <a:cs typeface="Georgia"/>
              </a:rPr>
              <a:t>des vipères.</a:t>
            </a:r>
          </a:p>
        </p:txBody>
      </p:sp>
    </p:spTree>
    <p:extLst>
      <p:ext uri="{BB962C8B-B14F-4D97-AF65-F5344CB8AC3E}">
        <p14:creationId xmlns:p14="http://schemas.microsoft.com/office/powerpoint/2010/main" val="3042163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eorgia"/>
                <a:cs typeface="Georgia"/>
              </a:rPr>
              <a:t>Le </a:t>
            </a:r>
            <a:r>
              <a:rPr lang="fr-CA" dirty="0">
                <a:latin typeface="Georgia"/>
                <a:cs typeface="Georgia"/>
              </a:rPr>
              <a:t>pronom</a:t>
            </a:r>
            <a:r>
              <a:rPr lang="en-US" dirty="0">
                <a:latin typeface="Georgia"/>
                <a:cs typeface="Georgia"/>
              </a:rPr>
              <a:t> </a:t>
            </a:r>
            <a:r>
              <a:rPr lang="en-US" i="1" dirty="0">
                <a:latin typeface="Georgia"/>
                <a:cs typeface="Georgia"/>
              </a:rPr>
              <a:t>on</a:t>
            </a:r>
            <a:endParaRPr lang="en-US" dirty="0">
              <a:latin typeface="Georgia"/>
              <a:cs typeface="Georg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264" y="2133600"/>
            <a:ext cx="7076747" cy="3992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CA" sz="3600" u="sng" dirty="0" smtClean="0">
                <a:latin typeface="Georgia"/>
                <a:cs typeface="Georgia"/>
              </a:rPr>
              <a:t>Quelqu’un</a:t>
            </a:r>
          </a:p>
          <a:p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</a:rPr>
              <a:t>Quelqu’un fait </a:t>
            </a:r>
            <a:r>
              <a:rPr lang="fr-CA" dirty="0" smtClean="0">
                <a:latin typeface="Georgia"/>
                <a:cs typeface="Georgia"/>
              </a:rPr>
              <a:t>des recherches sur l’anguille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 </a:t>
            </a:r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  <a:sym typeface="Wingdings"/>
              </a:rPr>
              <a:t>On fait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des recherches sur l’anguille</a:t>
            </a:r>
          </a:p>
          <a:p>
            <a:r>
              <a:rPr lang="fr-CA" dirty="0" smtClean="0">
                <a:solidFill>
                  <a:srgbClr val="F8D92D"/>
                </a:solidFill>
                <a:latin typeface="Georgia"/>
                <a:cs typeface="Georgia"/>
              </a:rPr>
              <a:t>Quelqu’un a donné </a:t>
            </a:r>
            <a:r>
              <a:rPr lang="fr-CA" dirty="0" smtClean="0">
                <a:latin typeface="Georgia"/>
                <a:cs typeface="Georgia"/>
              </a:rPr>
              <a:t>de la nourriture aux animaux.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</a:t>
            </a:r>
            <a:r>
              <a:rPr lang="fr-CA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eorgia"/>
                <a:cs typeface="Georgia"/>
                <a:sym typeface="Wingdings"/>
              </a:rPr>
              <a:t>On a donné </a:t>
            </a:r>
            <a:r>
              <a:rPr lang="fr-CA" dirty="0" smtClean="0">
                <a:latin typeface="Georgia"/>
                <a:cs typeface="Georgia"/>
                <a:sym typeface="Wingdings"/>
              </a:rPr>
              <a:t>de la nourriture aux animaux. </a:t>
            </a:r>
            <a:endParaRPr lang="fr-CA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780379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Spectrum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Spectrum">
      <a:majorFont>
        <a:latin typeface="Corbe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249</TotalTime>
  <Words>178</Words>
  <Application>Microsoft Macintosh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Spectrum</vt:lpstr>
      <vt:lpstr>Le pronom on</vt:lpstr>
      <vt:lpstr>Le pronom on</vt:lpstr>
      <vt:lpstr>Le pronom on</vt:lpstr>
      <vt:lpstr>Le pronom on</vt:lpstr>
      <vt:lpstr>Le pronom on</vt:lpstr>
      <vt:lpstr>Le pronom on</vt:lpstr>
    </vt:vector>
  </TitlesOfParts>
  <Company>Toronto Prep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pronom on</dc:title>
  <dc:creator>John Forbes</dc:creator>
  <cp:lastModifiedBy>Kristen Valente</cp:lastModifiedBy>
  <cp:revision>5</cp:revision>
  <dcterms:created xsi:type="dcterms:W3CDTF">2014-11-04T14:24:19Z</dcterms:created>
  <dcterms:modified xsi:type="dcterms:W3CDTF">2015-11-20T16:21:31Z</dcterms:modified>
</cp:coreProperties>
</file>